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1" r:id="rId6"/>
  </p:sldIdLst>
  <p:sldSz cx="14630400" cy="8229600"/>
  <p:notesSz cx="8229600" cy="14630400"/>
  <p:embeddedFontLst>
    <p:embeddedFont>
      <p:font typeface="Roboto" panose="020F0502020204030204" pitchFamily="2" charset="0"/>
      <p:regular r:id="rId8"/>
    </p:embeddedFont>
    <p:embeddedFont>
      <p:font typeface="Saira Medium"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246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2835116"/>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Penilaian Tingkat Kebahagiaan Pelanggan dengan Fuzzy Inference System Metode Tsukamoto</a:t>
            </a:r>
            <a:endParaRPr lang="en-US" sz="4450" dirty="0"/>
          </a:p>
        </p:txBody>
      </p:sp>
      <p:sp>
        <p:nvSpPr>
          <p:cNvPr id="4" name="Text 1"/>
          <p:cNvSpPr/>
          <p:nvPr/>
        </p:nvSpPr>
        <p:spPr>
          <a:xfrm>
            <a:off x="793790" y="483203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Sistem fuzzy memberikan pendekatan yang efektif untuk menilai tingkat kebahagiaan pelanggan dengan mempertimbangkan faktor-faktor subjektif seperti kecepatan pelayanan, kualitas makanan, dan suasana restoran.</a:t>
            </a:r>
            <a:endParaRPr lang="en-US" sz="1750" dirty="0"/>
          </a:p>
        </p:txBody>
      </p:sp>
      <p:sp>
        <p:nvSpPr>
          <p:cNvPr id="7" name="Text 3"/>
          <p:cNvSpPr/>
          <p:nvPr/>
        </p:nvSpPr>
        <p:spPr>
          <a:xfrm>
            <a:off x="793790" y="6705281"/>
            <a:ext cx="2260878" cy="396835"/>
          </a:xfrm>
          <a:prstGeom prst="rect">
            <a:avLst/>
          </a:prstGeom>
          <a:noFill/>
          <a:ln/>
        </p:spPr>
        <p:txBody>
          <a:bodyPr wrap="none" lIns="0" tIns="0" rIns="0" bIns="0" rtlCol="0" anchor="t"/>
          <a:lstStyle/>
          <a:p>
            <a:pPr marL="0" indent="0" algn="l">
              <a:lnSpc>
                <a:spcPts val="3100"/>
              </a:lnSpc>
              <a:buNone/>
            </a:pPr>
            <a:r>
              <a:rPr lang="en-US" sz="2200" b="1" dirty="0" err="1">
                <a:solidFill>
                  <a:srgbClr val="E5E0DF"/>
                </a:solidFill>
                <a:latin typeface="Roboto Bold" pitchFamily="34" charset="0"/>
                <a:ea typeface="Roboto Bold" pitchFamily="34" charset="-122"/>
              </a:rPr>
              <a:t>Disusun</a:t>
            </a:r>
            <a:r>
              <a:rPr lang="en-US" sz="2200" b="1" dirty="0">
                <a:solidFill>
                  <a:srgbClr val="E5E0DF"/>
                </a:solidFill>
                <a:latin typeface="Roboto Bold" pitchFamily="34" charset="0"/>
                <a:ea typeface="Roboto Bold" pitchFamily="34" charset="-122"/>
              </a:rPr>
              <a:t> Oleh : </a:t>
            </a:r>
            <a:r>
              <a:rPr lang="en-US" sz="2200" b="1" dirty="0" err="1">
                <a:solidFill>
                  <a:srgbClr val="E5E0DF"/>
                </a:solidFill>
                <a:latin typeface="Roboto Bold" pitchFamily="34" charset="0"/>
                <a:ea typeface="Roboto Bold" pitchFamily="34" charset="-122"/>
              </a:rPr>
              <a:t>Akhsyal</a:t>
            </a:r>
            <a:r>
              <a:rPr lang="en-US" sz="2200" b="1" dirty="0">
                <a:solidFill>
                  <a:srgbClr val="E5E0DF"/>
                </a:solidFill>
                <a:latin typeface="Roboto Bold" pitchFamily="34" charset="0"/>
                <a:ea typeface="Roboto Bold" pitchFamily="34" charset="-122"/>
              </a:rPr>
              <a:t> </a:t>
            </a:r>
            <a:r>
              <a:rPr lang="en-US" sz="2200" b="1" dirty="0" err="1">
                <a:solidFill>
                  <a:srgbClr val="E5E0DF"/>
                </a:solidFill>
                <a:latin typeface="Roboto Bold" pitchFamily="34" charset="0"/>
                <a:ea typeface="Roboto Bold" pitchFamily="34" charset="-122"/>
              </a:rPr>
              <a:t>Novanza</a:t>
            </a:r>
            <a:r>
              <a:rPr lang="en-US" sz="2200" b="1" dirty="0">
                <a:solidFill>
                  <a:srgbClr val="E5E0DF"/>
                </a:solidFill>
                <a:latin typeface="Roboto Bold" pitchFamily="34" charset="0"/>
                <a:ea typeface="Roboto Bold" pitchFamily="34" charset="-122"/>
              </a:rPr>
              <a:t> Susanto</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Parameter Penilaian</a:t>
            </a:r>
            <a:endParaRPr lang="en-US" sz="4450" dirty="0"/>
          </a:p>
        </p:txBody>
      </p:sp>
      <p:sp>
        <p:nvSpPr>
          <p:cNvPr id="3" name="Text 1"/>
          <p:cNvSpPr/>
          <p:nvPr/>
        </p:nvSpPr>
        <p:spPr>
          <a:xfrm>
            <a:off x="793790" y="3815715"/>
            <a:ext cx="2858691"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Kecepatan Pelayanan</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Tingkat kecepatan pelayanan yang diterima pelanggan, dari sangat lambat hingga sangat cepat.</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Kualitas Makanan</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Tingkat kualitas makanan yang disajikan, dari sangat buruk hingga sangat baik.</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Suasana Restoran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Tingkat kenyamanan dan keramahan suasana restoran, dari sangat tidak nyaman hingga sangat nyaman.</a:t>
            </a:r>
            <a:endParaRPr lang="en-US" sz="1750" dirty="0"/>
          </a:p>
        </p:txBody>
      </p:sp>
      <p:sp>
        <p:nvSpPr>
          <p:cNvPr id="9" name="Minus Sign 8">
            <a:extLst>
              <a:ext uri="{FF2B5EF4-FFF2-40B4-BE49-F238E27FC236}">
                <a16:creationId xmlns:a16="http://schemas.microsoft.com/office/drawing/2014/main" id="{F571BA52-B1B8-4899-F830-5637A84048B7}"/>
              </a:ext>
            </a:extLst>
          </p:cNvPr>
          <p:cNvSpPr/>
          <p:nvPr/>
        </p:nvSpPr>
        <p:spPr>
          <a:xfrm>
            <a:off x="12344400" y="7002379"/>
            <a:ext cx="2562726" cy="1900989"/>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522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Pemodelan Fuzzy</a:t>
            </a:r>
            <a:endParaRPr lang="en-US" sz="4450" dirty="0"/>
          </a:p>
        </p:txBody>
      </p:sp>
      <p:sp>
        <p:nvSpPr>
          <p:cNvPr id="4" name="Shape 1"/>
          <p:cNvSpPr/>
          <p:nvPr/>
        </p:nvSpPr>
        <p:spPr>
          <a:xfrm>
            <a:off x="6280190" y="2874169"/>
            <a:ext cx="3664863" cy="3530084"/>
          </a:xfrm>
          <a:prstGeom prst="roundRect">
            <a:avLst>
              <a:gd name="adj" fmla="val 5783"/>
            </a:avLst>
          </a:prstGeom>
          <a:solidFill>
            <a:srgbClr val="030303"/>
          </a:solidFill>
          <a:ln w="22860">
            <a:solidFill>
              <a:srgbClr val="FC8337"/>
            </a:solidFill>
            <a:prstDash val="solid"/>
          </a:ln>
        </p:spPr>
      </p:sp>
      <p:sp>
        <p:nvSpPr>
          <p:cNvPr id="5" name="Text 2"/>
          <p:cNvSpPr/>
          <p:nvPr/>
        </p:nvSpPr>
        <p:spPr>
          <a:xfrm>
            <a:off x="6529864" y="31238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Fungsi Keanggotaan</a:t>
            </a:r>
            <a:endParaRPr lang="en-US" sz="2200" dirty="0"/>
          </a:p>
        </p:txBody>
      </p:sp>
      <p:sp>
        <p:nvSpPr>
          <p:cNvPr id="6" name="Text 3"/>
          <p:cNvSpPr/>
          <p:nvPr/>
        </p:nvSpPr>
        <p:spPr>
          <a:xfrm>
            <a:off x="6529864" y="3614261"/>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Mendefinisikan tingkat keanggotaan setiap parameter dalam setiap set fuzzy, seperti sangat lambat, sedang, cepat.</a:t>
            </a:r>
            <a:endParaRPr lang="en-US" sz="1750" dirty="0"/>
          </a:p>
        </p:txBody>
      </p:sp>
      <p:sp>
        <p:nvSpPr>
          <p:cNvPr id="7" name="Shape 4"/>
          <p:cNvSpPr/>
          <p:nvPr/>
        </p:nvSpPr>
        <p:spPr>
          <a:xfrm>
            <a:off x="10171867" y="2874169"/>
            <a:ext cx="3664863" cy="3530084"/>
          </a:xfrm>
          <a:prstGeom prst="roundRect">
            <a:avLst>
              <a:gd name="adj" fmla="val 5783"/>
            </a:avLst>
          </a:prstGeom>
          <a:solidFill>
            <a:srgbClr val="030303"/>
          </a:solidFill>
          <a:ln w="22860">
            <a:solidFill>
              <a:srgbClr val="FC8337"/>
            </a:solidFill>
            <a:prstDash val="solid"/>
          </a:ln>
        </p:spPr>
      </p:sp>
      <p:sp>
        <p:nvSpPr>
          <p:cNvPr id="8" name="Text 5"/>
          <p:cNvSpPr/>
          <p:nvPr/>
        </p:nvSpPr>
        <p:spPr>
          <a:xfrm>
            <a:off x="10421541" y="31238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Aturan Fuzzy</a:t>
            </a:r>
            <a:endParaRPr lang="en-US" sz="2200" dirty="0"/>
          </a:p>
        </p:txBody>
      </p:sp>
      <p:sp>
        <p:nvSpPr>
          <p:cNvPr id="9" name="Text 6"/>
          <p:cNvSpPr/>
          <p:nvPr/>
        </p:nvSpPr>
        <p:spPr>
          <a:xfrm>
            <a:off x="10421541" y="3614261"/>
            <a:ext cx="3165515"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Menentukan hubungan antara parameter dan tingkat kebahagiaan pelanggan. Contohnya, jika kecepatan pelayanan cepat dan kualitas makanan baik, maka tingkat kebahagiaan pelanggan tinggi.</a:t>
            </a:r>
            <a:endParaRPr lang="en-US" sz="1750" dirty="0"/>
          </a:p>
        </p:txBody>
      </p:sp>
      <p:sp>
        <p:nvSpPr>
          <p:cNvPr id="10" name="Minus Sign 9">
            <a:extLst>
              <a:ext uri="{FF2B5EF4-FFF2-40B4-BE49-F238E27FC236}">
                <a16:creationId xmlns:a16="http://schemas.microsoft.com/office/drawing/2014/main" id="{4FCBF185-0CB0-8D1B-9301-93B4501A13BE}"/>
              </a:ext>
            </a:extLst>
          </p:cNvPr>
          <p:cNvSpPr/>
          <p:nvPr/>
        </p:nvSpPr>
        <p:spPr>
          <a:xfrm>
            <a:off x="12536906" y="7255042"/>
            <a:ext cx="2334126" cy="1431758"/>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745569" y="585788"/>
            <a:ext cx="7652861" cy="1331357"/>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Saira Medium" pitchFamily="34" charset="0"/>
                <a:ea typeface="Saira Medium" pitchFamily="34" charset="-122"/>
                <a:cs typeface="Saira Medium" pitchFamily="34" charset="-120"/>
              </a:rPr>
              <a:t>Proses Inferensi Fuzzy Metode Tsukamoto</a:t>
            </a:r>
            <a:endParaRPr lang="en-US" sz="4150" dirty="0"/>
          </a:p>
        </p:txBody>
      </p:sp>
      <p:sp>
        <p:nvSpPr>
          <p:cNvPr id="4" name="Shape 1"/>
          <p:cNvSpPr/>
          <p:nvPr/>
        </p:nvSpPr>
        <p:spPr>
          <a:xfrm>
            <a:off x="1053584" y="2236589"/>
            <a:ext cx="22860" cy="5409843"/>
          </a:xfrm>
          <a:prstGeom prst="roundRect">
            <a:avLst>
              <a:gd name="adj" fmla="val 838664"/>
            </a:avLst>
          </a:prstGeom>
          <a:solidFill>
            <a:srgbClr val="FFFFFF">
              <a:alpha val="24000"/>
            </a:srgbClr>
          </a:solidFill>
          <a:ln/>
        </p:spPr>
      </p:sp>
      <p:sp>
        <p:nvSpPr>
          <p:cNvPr id="5" name="Shape 2"/>
          <p:cNvSpPr/>
          <p:nvPr/>
        </p:nvSpPr>
        <p:spPr>
          <a:xfrm>
            <a:off x="1281767" y="2704267"/>
            <a:ext cx="745569" cy="22860"/>
          </a:xfrm>
          <a:prstGeom prst="roundRect">
            <a:avLst>
              <a:gd name="adj" fmla="val 838664"/>
            </a:avLst>
          </a:prstGeom>
          <a:solidFill>
            <a:srgbClr val="FC8337"/>
          </a:solidFill>
          <a:ln/>
        </p:spPr>
      </p:sp>
      <p:sp>
        <p:nvSpPr>
          <p:cNvPr id="6" name="Shape 3"/>
          <p:cNvSpPr/>
          <p:nvPr/>
        </p:nvSpPr>
        <p:spPr>
          <a:xfrm>
            <a:off x="825401" y="2476143"/>
            <a:ext cx="479227" cy="479227"/>
          </a:xfrm>
          <a:prstGeom prst="roundRect">
            <a:avLst>
              <a:gd name="adj" fmla="val 40006"/>
            </a:avLst>
          </a:prstGeom>
          <a:solidFill>
            <a:srgbClr val="030303"/>
          </a:solidFill>
          <a:ln w="22860">
            <a:solidFill>
              <a:srgbClr val="FC8337"/>
            </a:solidFill>
            <a:prstDash val="solid"/>
          </a:ln>
        </p:spPr>
      </p:sp>
      <p:sp>
        <p:nvSpPr>
          <p:cNvPr id="7" name="Text 4"/>
          <p:cNvSpPr/>
          <p:nvPr/>
        </p:nvSpPr>
        <p:spPr>
          <a:xfrm>
            <a:off x="1003756" y="2555915"/>
            <a:ext cx="122396" cy="319564"/>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1</a:t>
            </a:r>
            <a:endParaRPr lang="en-US" sz="2500" dirty="0"/>
          </a:p>
        </p:txBody>
      </p:sp>
      <p:sp>
        <p:nvSpPr>
          <p:cNvPr id="8" name="Text 5"/>
          <p:cNvSpPr/>
          <p:nvPr/>
        </p:nvSpPr>
        <p:spPr>
          <a:xfrm>
            <a:off x="2236589" y="2449592"/>
            <a:ext cx="6161842" cy="68151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Memasukkan nilai parameter actual, seperti kecepatan pelayanan, kualitas makanan, dan suasana restoran.</a:t>
            </a:r>
            <a:endParaRPr lang="en-US" sz="1650" dirty="0"/>
          </a:p>
        </p:txBody>
      </p:sp>
      <p:sp>
        <p:nvSpPr>
          <p:cNvPr id="9" name="Shape 6"/>
          <p:cNvSpPr/>
          <p:nvPr/>
        </p:nvSpPr>
        <p:spPr>
          <a:xfrm>
            <a:off x="1281767" y="4024789"/>
            <a:ext cx="745569" cy="22860"/>
          </a:xfrm>
          <a:prstGeom prst="roundRect">
            <a:avLst>
              <a:gd name="adj" fmla="val 838664"/>
            </a:avLst>
          </a:prstGeom>
          <a:solidFill>
            <a:srgbClr val="FC8337"/>
          </a:solidFill>
          <a:ln/>
        </p:spPr>
      </p:sp>
      <p:sp>
        <p:nvSpPr>
          <p:cNvPr id="10" name="Shape 7"/>
          <p:cNvSpPr/>
          <p:nvPr/>
        </p:nvSpPr>
        <p:spPr>
          <a:xfrm>
            <a:off x="825401" y="3796665"/>
            <a:ext cx="479227" cy="479227"/>
          </a:xfrm>
          <a:prstGeom prst="roundRect">
            <a:avLst>
              <a:gd name="adj" fmla="val 40006"/>
            </a:avLst>
          </a:prstGeom>
          <a:solidFill>
            <a:srgbClr val="030303"/>
          </a:solidFill>
          <a:ln w="22860">
            <a:solidFill>
              <a:srgbClr val="FC8337"/>
            </a:solidFill>
            <a:prstDash val="solid"/>
          </a:ln>
        </p:spPr>
      </p:sp>
      <p:sp>
        <p:nvSpPr>
          <p:cNvPr id="11" name="Text 8"/>
          <p:cNvSpPr/>
          <p:nvPr/>
        </p:nvSpPr>
        <p:spPr>
          <a:xfrm>
            <a:off x="967323" y="3876437"/>
            <a:ext cx="195263" cy="319564"/>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2</a:t>
            </a:r>
            <a:endParaRPr lang="en-US" sz="2500" dirty="0"/>
          </a:p>
        </p:txBody>
      </p:sp>
      <p:sp>
        <p:nvSpPr>
          <p:cNvPr id="12" name="Text 9"/>
          <p:cNvSpPr/>
          <p:nvPr/>
        </p:nvSpPr>
        <p:spPr>
          <a:xfrm>
            <a:off x="2236589" y="3770114"/>
            <a:ext cx="6161842" cy="68151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Menentukan nilai keanggotaan parameter actual dalam setiap set fuzzy.</a:t>
            </a:r>
            <a:endParaRPr lang="en-US" sz="1650" dirty="0"/>
          </a:p>
        </p:txBody>
      </p:sp>
      <p:sp>
        <p:nvSpPr>
          <p:cNvPr id="13" name="Shape 10"/>
          <p:cNvSpPr/>
          <p:nvPr/>
        </p:nvSpPr>
        <p:spPr>
          <a:xfrm>
            <a:off x="1281767" y="5345311"/>
            <a:ext cx="745569" cy="22860"/>
          </a:xfrm>
          <a:prstGeom prst="roundRect">
            <a:avLst>
              <a:gd name="adj" fmla="val 838664"/>
            </a:avLst>
          </a:prstGeom>
          <a:solidFill>
            <a:srgbClr val="FC8337"/>
          </a:solidFill>
          <a:ln/>
        </p:spPr>
      </p:sp>
      <p:sp>
        <p:nvSpPr>
          <p:cNvPr id="14" name="Shape 11"/>
          <p:cNvSpPr/>
          <p:nvPr/>
        </p:nvSpPr>
        <p:spPr>
          <a:xfrm>
            <a:off x="825401" y="5117187"/>
            <a:ext cx="479227" cy="479227"/>
          </a:xfrm>
          <a:prstGeom prst="roundRect">
            <a:avLst>
              <a:gd name="adj" fmla="val 40006"/>
            </a:avLst>
          </a:prstGeom>
          <a:solidFill>
            <a:srgbClr val="030303"/>
          </a:solidFill>
          <a:ln w="22860">
            <a:solidFill>
              <a:srgbClr val="FC8337"/>
            </a:solidFill>
            <a:prstDash val="solid"/>
          </a:ln>
        </p:spPr>
      </p:sp>
      <p:sp>
        <p:nvSpPr>
          <p:cNvPr id="15" name="Text 12"/>
          <p:cNvSpPr/>
          <p:nvPr/>
        </p:nvSpPr>
        <p:spPr>
          <a:xfrm>
            <a:off x="968514" y="5196959"/>
            <a:ext cx="193000" cy="319564"/>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3</a:t>
            </a:r>
            <a:endParaRPr lang="en-US" sz="2500" dirty="0"/>
          </a:p>
        </p:txBody>
      </p:sp>
      <p:sp>
        <p:nvSpPr>
          <p:cNvPr id="16" name="Text 13"/>
          <p:cNvSpPr/>
          <p:nvPr/>
        </p:nvSpPr>
        <p:spPr>
          <a:xfrm>
            <a:off x="2236589" y="5090636"/>
            <a:ext cx="6161842" cy="1022271"/>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Menerapkan aturan fuzzy untuk menentukan tingkat kebahagiaan pelanggan berdasarkan nilai keanggotaan parameter.</a:t>
            </a:r>
            <a:endParaRPr lang="en-US" sz="1650" dirty="0"/>
          </a:p>
        </p:txBody>
      </p:sp>
      <p:sp>
        <p:nvSpPr>
          <p:cNvPr id="17" name="Shape 14"/>
          <p:cNvSpPr/>
          <p:nvPr/>
        </p:nvSpPr>
        <p:spPr>
          <a:xfrm>
            <a:off x="1281767" y="7006590"/>
            <a:ext cx="745569" cy="22860"/>
          </a:xfrm>
          <a:prstGeom prst="roundRect">
            <a:avLst>
              <a:gd name="adj" fmla="val 838664"/>
            </a:avLst>
          </a:prstGeom>
          <a:solidFill>
            <a:srgbClr val="FC8337"/>
          </a:solidFill>
          <a:ln/>
        </p:spPr>
      </p:sp>
      <p:sp>
        <p:nvSpPr>
          <p:cNvPr id="18" name="Shape 15"/>
          <p:cNvSpPr/>
          <p:nvPr/>
        </p:nvSpPr>
        <p:spPr>
          <a:xfrm>
            <a:off x="825401" y="6778466"/>
            <a:ext cx="479227" cy="479227"/>
          </a:xfrm>
          <a:prstGeom prst="roundRect">
            <a:avLst>
              <a:gd name="adj" fmla="val 40006"/>
            </a:avLst>
          </a:prstGeom>
          <a:solidFill>
            <a:srgbClr val="030303"/>
          </a:solidFill>
          <a:ln w="22860">
            <a:solidFill>
              <a:srgbClr val="FC8337"/>
            </a:solidFill>
            <a:prstDash val="solid"/>
          </a:ln>
        </p:spPr>
      </p:sp>
      <p:sp>
        <p:nvSpPr>
          <p:cNvPr id="19" name="Text 16"/>
          <p:cNvSpPr/>
          <p:nvPr/>
        </p:nvSpPr>
        <p:spPr>
          <a:xfrm>
            <a:off x="961965" y="6858238"/>
            <a:ext cx="206097" cy="319564"/>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4</a:t>
            </a:r>
            <a:endParaRPr lang="en-US" sz="2500" dirty="0"/>
          </a:p>
        </p:txBody>
      </p:sp>
      <p:sp>
        <p:nvSpPr>
          <p:cNvPr id="20" name="Text 17"/>
          <p:cNvSpPr/>
          <p:nvPr/>
        </p:nvSpPr>
        <p:spPr>
          <a:xfrm>
            <a:off x="2236589" y="6751915"/>
            <a:ext cx="6161842" cy="68151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Menghitung nilai keluaran fuzzy, yang mewakili tingkat kebahagiaan pelanggan, berdasarkan metode Tsukamoto.</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825460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Hasil Penilaian dan Kesimpulan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Hasil perhitungan fuzzy inference system metode Tsukamoto menunjukkan tingkat kebahagiaan pelanggan berdasarkan nilai parameter yang dimasukkan. Kesimpulan dapat ditarik berdasarkan hasil perhitungan, seperti apakah pelanggan merasa puas atau tidak puas dengan layanan restoran.</a:t>
            </a:r>
            <a:endParaRPr lang="en-US" sz="1750" dirty="0"/>
          </a:p>
        </p:txBody>
      </p:sp>
      <p:sp>
        <p:nvSpPr>
          <p:cNvPr id="5" name="Minus Sign 4">
            <a:extLst>
              <a:ext uri="{FF2B5EF4-FFF2-40B4-BE49-F238E27FC236}">
                <a16:creationId xmlns:a16="http://schemas.microsoft.com/office/drawing/2014/main" id="{C3F3D99B-0E6A-4F2D-4EA1-217D6949CA9C}"/>
              </a:ext>
            </a:extLst>
          </p:cNvPr>
          <p:cNvSpPr/>
          <p:nvPr/>
        </p:nvSpPr>
        <p:spPr>
          <a:xfrm>
            <a:off x="12356432" y="7279106"/>
            <a:ext cx="2526631" cy="1335505"/>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250</Words>
  <Application>Microsoft Office PowerPoint</Application>
  <PresentationFormat>Custom</PresentationFormat>
  <Paragraphs>31</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Roboto Bold</vt:lpstr>
      <vt:lpstr>Saira Medium</vt:lpstr>
      <vt:lpstr>Arial</vt:lpstr>
      <vt:lpstr>Roboto</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fathur rahman</cp:lastModifiedBy>
  <cp:revision>2</cp:revision>
  <dcterms:created xsi:type="dcterms:W3CDTF">2025-01-09T13:59:28Z</dcterms:created>
  <dcterms:modified xsi:type="dcterms:W3CDTF">2025-01-09T14:36:11Z</dcterms:modified>
</cp:coreProperties>
</file>